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8" r:id="rId1"/>
    <p:sldMasterId id="2147483670" r:id="rId2"/>
    <p:sldMasterId id="2147483692" r:id="rId3"/>
    <p:sldMasterId id="2147483714" r:id="rId4"/>
    <p:sldMasterId id="2147483736" r:id="rId5"/>
  </p:sldMasterIdLst>
  <p:notesMasterIdLst>
    <p:notesMasterId r:id="rId17"/>
  </p:notesMasterIdLst>
  <p:sldIdLst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mover o slide</a:t>
            </a: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4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466" name="PlaceHolder 4"/>
          <p:cNvSpPr>
            <a:spLocks noGrp="1"/>
          </p:cNvSpPr>
          <p:nvPr>
            <p:ph type="dt" idx="16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467" name="PlaceHolder 5"/>
          <p:cNvSpPr>
            <a:spLocks noGrp="1"/>
          </p:cNvSpPr>
          <p:nvPr>
            <p:ph type="ftr" idx="16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68" name="PlaceHolder 6"/>
          <p:cNvSpPr>
            <a:spLocks noGrp="1"/>
          </p:cNvSpPr>
          <p:nvPr>
            <p:ph type="sldNum" idx="16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2392C78-3DBD-4853-A970-5A9919E0BF07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t-BR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16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477F446-3D9F-4FB7-B9CC-255DE495F195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t-BR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16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29C3FF-0719-4AD6-B888-28AFF54F581B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t-BR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16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FAD2F02-16A5-46D5-8921-33B6FC74D97D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t-BR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sldNum" idx="16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70EC037-DD25-442B-893C-7C79B1160846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EBC38-71A7-FC88-94D1-1059C732E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3E85FA-8EC1-1717-C7C8-397442B03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129D83-375B-6E5F-9E70-7B4B668D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C1BE28-D424-0672-A7B3-8647C48E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030FF7-AC07-25AF-65D0-6CEB89C8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15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95CF8-5C29-FEEA-FB53-CE9F8FFD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4B562A-0B6D-760A-19E4-45EB9F968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2BD1C8-4D28-C1EE-E75D-4EE13FDD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8F96F-DA8B-0334-D043-A5D118A9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559CBC-5ADB-58F1-BBC8-3B03104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2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298656-062C-8B58-D032-2CF99B777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11FF9E-4508-02A9-56B1-74A88B912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3B69FB-313E-C7AF-96E8-3D1B20E8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96D48A-E3CB-8CE0-594D-C990D92D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88D7B3-B37A-56DA-BA5A-6FCFDE99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60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6"/>
          </p:nvPr>
        </p:nvSpPr>
        <p:spPr/>
        <p:txBody>
          <a:bodyPr/>
          <a:lstStyle/>
          <a:p>
            <a:fld id="{E56C3E1A-F6F9-480E-BFE9-6B4DC647025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9"/>
          </p:nvPr>
        </p:nvSpPr>
        <p:spPr/>
        <p:txBody>
          <a:bodyPr/>
          <a:lstStyle/>
          <a:p>
            <a:fld id="{CFCED8E4-EF18-4D0F-92A7-E13751D0DA9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drão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2"/>
          </p:nvPr>
        </p:nvSpPr>
        <p:spPr/>
        <p:txBody>
          <a:bodyPr/>
          <a:lstStyle/>
          <a:p>
            <a:fld id="{4B154873-42F7-473A-B68D-390AF4DD1FEE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81432-CA89-EEA8-789C-7B9874B8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CDCC4A-E7DC-E0E7-0FA7-ED067E303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DC237-8F96-D457-FBD8-4C3654D7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E7F6EB-D188-E857-4956-E9E861E9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68BE4C-4AD4-2CC4-74B6-EF521418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60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12F64-E660-A0B6-86FF-3FCF0B04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0B3EF1-6739-E5A7-0B35-12A8060C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96ACE6-385B-2A59-5F7E-002F0C96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5CD2D-7444-DE99-46FB-D508BBF7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E3D4A2-3676-6FF5-9497-815A4125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7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0F6D3-27F9-3610-0FD5-0A682885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8CFF88-6228-A70D-348D-CE9486BD9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7B3AAF-89FA-607B-407D-F01EF70B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1DB03A-D8F7-A001-9F7D-B894594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1BA24C-3C74-5BCD-F0BC-34D12A48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FDA953-A479-26B5-5B86-6C20DF94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9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FA1F-F915-E6F1-71D8-E1EDCF65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A8EA96-B80D-A08B-DF79-B0913390F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A02DC7-9F44-DE44-4BB9-CA9CCF378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98D97E-249C-7282-9684-2BA2C497B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7B0A0B0-4B41-2DAF-4ABB-F8C84334F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61F5BE-6FD8-83D1-A1F1-CA1E734D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DCFE6B-55FB-2DBA-0177-3463DB8A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BB54106-06FD-F1F7-AD6B-C5CDB5B0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86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51B90-269A-DAC0-96F0-9941EFE1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455360-1CCE-AEA7-D1CE-1B8C9640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AAA39B-16BB-D790-A5E0-1F3238F2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5A5844-49CF-0F74-40F1-2BC49296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30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EB543B-B248-FC41-A0EC-F89939EE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74B1C9-7964-A49C-7FE1-A1A20BEB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855F04-61F9-02A3-34FF-4E4921E6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74BAF-C714-6B2F-E76D-64B84B46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A5B13E-BD73-1A65-0975-CD78EEFA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9415DE-2CC3-7131-CDD4-E3371B304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43BE0A-B158-A2EE-F02B-D767AB41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4A165B-759B-4E13-0F2E-0EECE380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9316F1-6BB0-D075-2F61-D285C766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31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E9B52-74B4-31A0-40FE-6715AB71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FB48FA-B02A-57BF-ABCD-8148B6BA1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A5C55C-29F0-CB27-8178-AF0EC9CD8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841B30-20DA-80D7-0DEE-D405B8D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8C9217-A2A7-63E9-F340-B87389D5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C3F024-47BB-662B-0FB0-F69D4B03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29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CE35C6-23C3-E028-E29A-DD5C543B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349EE4-3C2F-3AF8-81C8-93644BB3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1C485B-F813-09A3-0C9F-0DC91DFF9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9A93E-77C4-43F2-AF2E-15457AA089DE}" type="datetimeFigureOut">
              <a:rPr lang="pt-BR" smtClean="0"/>
              <a:t>16/06/2026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95A3DD-7794-B147-D798-AB9A7505E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CFBBE7-EF05-A949-67BD-24DB21F0A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256B2-FE2E-4B6E-80C4-32197C7DDBB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8B206A5-0FAB-4CFC-5238-E8AC315CD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91;p9"/>
          <p:cNvSpPr/>
          <p:nvPr/>
        </p:nvSpPr>
        <p:spPr>
          <a:xfrm>
            <a:off x="0" y="-22680"/>
            <a:ext cx="18287640" cy="10286640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cxn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79" name="Imagem 2" descr="Logotipo&#10;&#10;Descrição gerada automaticamente"/>
          <p:cNvPicPr/>
          <p:nvPr/>
        </p:nvPicPr>
        <p:blipFill>
          <a:blip r:embed="rId4"/>
          <a:srcRect t="16842" r="6073" b="20137"/>
          <a:stretch/>
        </p:blipFill>
        <p:spPr>
          <a:xfrm>
            <a:off x="826560" y="1900440"/>
            <a:ext cx="6480360" cy="229320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92;p9"/>
          <p:cNvSpPr/>
          <p:nvPr/>
        </p:nvSpPr>
        <p:spPr>
          <a:xfrm>
            <a:off x="8071200" y="2309490"/>
            <a:ext cx="8694720" cy="15696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9600" b="1" strike="noStrike" spc="-1" dirty="0">
                <a:solidFill>
                  <a:srgbClr val="004379"/>
                </a:solidFill>
                <a:latin typeface="Aptos Black"/>
                <a:ea typeface="Arial"/>
              </a:rPr>
              <a:t>Araçatuba</a:t>
            </a:r>
            <a:endParaRPr lang="pt-BR" sz="96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1" name="Conector reto 4"/>
          <p:cNvCxnSpPr/>
          <p:nvPr/>
        </p:nvCxnSpPr>
        <p:spPr>
          <a:xfrm>
            <a:off x="7688880" y="2099160"/>
            <a:ext cx="360" cy="1896120"/>
          </a:xfrm>
          <a:prstGeom prst="straightConnector1">
            <a:avLst/>
          </a:prstGeom>
          <a:ln w="22225">
            <a:solidFill>
              <a:srgbClr val="18A7B5"/>
            </a:solidFill>
            <a:prstDash val="sysDash"/>
            <a:round/>
          </a:ln>
        </p:spPr>
      </p:cxn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4991040"/>
            <a:ext cx="137156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8333"/>
          </a:bodyPr>
          <a:lstStyle/>
          <a:p>
            <a:pPr indent="0">
              <a:buNone/>
            </a:pPr>
            <a:r>
              <a:rPr lang="pt-BR" sz="5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65;p11"/>
          <p:cNvSpPr/>
          <p:nvPr/>
        </p:nvSpPr>
        <p:spPr>
          <a:xfrm>
            <a:off x="15752160" y="9172440"/>
            <a:ext cx="2192760" cy="85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ct val="140000"/>
              </a:lnSpc>
              <a:tabLst>
                <a:tab pos="0" algn="l"/>
              </a:tabLst>
            </a:pPr>
            <a:r>
              <a:rPr lang="pt-BR" sz="4000" b="0" strike="noStrike" spc="-1">
                <a:solidFill>
                  <a:srgbClr val="2BA6B5"/>
                </a:solidFill>
                <a:latin typeface="Arial"/>
                <a:ea typeface="Arial"/>
              </a:rPr>
              <a:t>spr.org.br</a:t>
            </a:r>
            <a:endParaRPr lang="pt-BR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Google Shape;166;p11"/>
          <p:cNvSpPr/>
          <p:nvPr/>
        </p:nvSpPr>
        <p:spPr>
          <a:xfrm>
            <a:off x="0" y="0"/>
            <a:ext cx="18287640" cy="10286640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cxn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187" name="Google Shape;167;p11"/>
          <p:cNvSpPr/>
          <p:nvPr/>
        </p:nvSpPr>
        <p:spPr>
          <a:xfrm>
            <a:off x="28080" y="0"/>
            <a:ext cx="18287640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t-BR" sz="2800" b="1" strike="noStrike" spc="-1" dirty="0">
                <a:solidFill>
                  <a:schemeClr val="lt1"/>
                </a:solidFill>
                <a:latin typeface="Aptos Black"/>
                <a:ea typeface="Arial"/>
              </a:rPr>
              <a:t>Clube Manoel de Abreu – Araçatuba – 2026</a:t>
            </a:r>
            <a:endParaRPr lang="pt-BR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dt" idx="64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FFFFFF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189" name="PlaceHolder 2"/>
          <p:cNvSpPr>
            <a:spLocks noGrp="1"/>
          </p:cNvSpPr>
          <p:nvPr>
            <p:ph type="ftr" idx="65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FFFFFF"/>
                </a:solidFill>
                <a:latin typeface="Times New Roman"/>
              </a:rPr>
              <a:t>&lt;rodapé&gt;</a:t>
            </a:r>
          </a:p>
        </p:txBody>
      </p:sp>
      <p:sp>
        <p:nvSpPr>
          <p:cNvPr id="190" name="PlaceHolder 3"/>
          <p:cNvSpPr>
            <a:spLocks noGrp="1"/>
          </p:cNvSpPr>
          <p:nvPr>
            <p:ph type="sldNum" idx="66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D6B086D-3BAD-43E4-ACC6-6D188BDF33CC}" type="slidenum">
              <a:rPr lang="pt-BR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43;p13"/>
          <p:cNvSpPr/>
          <p:nvPr/>
        </p:nvSpPr>
        <p:spPr>
          <a:xfrm>
            <a:off x="0" y="0"/>
            <a:ext cx="18287640" cy="10286640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cxn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286" name="Imagem 2" descr="Logotipo&#10;&#10;Descrição gerada automaticamente"/>
          <p:cNvPicPr/>
          <p:nvPr/>
        </p:nvPicPr>
        <p:blipFill>
          <a:blip r:embed="rId4"/>
          <a:stretch/>
        </p:blipFill>
        <p:spPr>
          <a:xfrm>
            <a:off x="12814200" y="0"/>
            <a:ext cx="3771000" cy="1988640"/>
          </a:xfrm>
          <a:prstGeom prst="rect">
            <a:avLst/>
          </a:prstGeom>
          <a:ln w="0">
            <a:noFill/>
          </a:ln>
        </p:spPr>
      </p:pic>
      <p:sp>
        <p:nvSpPr>
          <p:cNvPr id="287" name="Google Shape;244;p13"/>
          <p:cNvSpPr/>
          <p:nvPr/>
        </p:nvSpPr>
        <p:spPr>
          <a:xfrm>
            <a:off x="853440" y="532655"/>
            <a:ext cx="14377720" cy="9233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t-BR" sz="5400" b="1" strike="noStrike" spc="-1" dirty="0">
                <a:solidFill>
                  <a:srgbClr val="004379"/>
                </a:solidFill>
                <a:latin typeface="Aptos Light"/>
                <a:ea typeface="Arial"/>
              </a:rPr>
              <a:t>Araçatuba</a:t>
            </a:r>
          </a:p>
        </p:txBody>
      </p:sp>
      <p:sp>
        <p:nvSpPr>
          <p:cNvPr id="288" name="PlaceHolder 1"/>
          <p:cNvSpPr>
            <a:spLocks noGrp="1"/>
          </p:cNvSpPr>
          <p:nvPr>
            <p:ph type="dt" idx="97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289" name="PlaceHolder 2"/>
          <p:cNvSpPr>
            <a:spLocks noGrp="1"/>
          </p:cNvSpPr>
          <p:nvPr>
            <p:ph type="ftr" idx="98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90" name="PlaceHolder 3"/>
          <p:cNvSpPr>
            <a:spLocks noGrp="1"/>
          </p:cNvSpPr>
          <p:nvPr>
            <p:ph type="sldNum" idx="99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B048987-2736-4E14-A7D5-E3147634A520}" type="slidenum">
              <a:rPr lang="pt-BR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21;p15"/>
          <p:cNvSpPr/>
          <p:nvPr/>
        </p:nvSpPr>
        <p:spPr>
          <a:xfrm>
            <a:off x="0" y="0"/>
            <a:ext cx="18287640" cy="10286640"/>
          </a:xfrm>
          <a:custGeom>
            <a:avLst/>
            <a:gdLst>
              <a:gd name="textAreaLeft" fmla="*/ 0 w 18287640"/>
              <a:gd name="textAreaRight" fmla="*/ 18288000 w 18287640"/>
              <a:gd name="textAreaTop" fmla="*/ 0 h 10286640"/>
              <a:gd name="textAreaBottom" fmla="*/ 10287000 h 10286640"/>
            </a:gdLst>
            <a:ahLst/>
            <a:cxnLst/>
            <a:rect l="textAreaLeft" t="textAreaTop" r="textAreaRight" b="textAreaBottom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t-BR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dt" idx="13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387" name="PlaceHolder 2"/>
          <p:cNvSpPr>
            <a:spLocks noGrp="1"/>
          </p:cNvSpPr>
          <p:nvPr>
            <p:ph type="ftr" idx="13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388" name="PlaceHolder 3"/>
          <p:cNvSpPr>
            <a:spLocks noGrp="1"/>
          </p:cNvSpPr>
          <p:nvPr>
            <p:ph type="sldNum" idx="13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689EF67-7F37-447E-9707-5294DF5F3122}" type="slidenum">
              <a:rPr lang="pt-BR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3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8;p 2"/>
          <p:cNvSpPr/>
          <p:nvPr/>
        </p:nvSpPr>
        <p:spPr>
          <a:xfrm>
            <a:off x="2247840" y="3924360"/>
            <a:ext cx="13791960" cy="30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400" rIns="137160" bIns="684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</a:rPr>
              <a:t>Slide 11/Slide Final</a:t>
            </a:r>
            <a:endParaRPr lang="pt-BR" sz="27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</a:rPr>
              <a:t>MENSAGEM FINAL - refere-se ao “Take home message”. Informar de maneira clara e sucinta, em apenas um slide, usando menos de oito linhas ou numerando, o que se deve guardar deste caso. Quais os ensinamentos e o que devemos relembrar desta apresentação. IMPORTANTE: trata-se de uma mensagem didática de sua apresentação e não um quadro de tudo o que esta anormalidade pode exibir. O impacto didático é maior se bem sucinto, sendo recomendável usar até quatro frases</a:t>
            </a:r>
            <a:endParaRPr lang="pt-BR" sz="2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DE204-1224-320C-6688-10977D68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4284720"/>
            <a:ext cx="16458840" cy="171756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D512-FA56-6979-5FD2-1FA96DA4E21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740228" y="6201600"/>
            <a:ext cx="16458840" cy="171756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15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05;p3"/>
          <p:cNvSpPr/>
          <p:nvPr/>
        </p:nvSpPr>
        <p:spPr>
          <a:xfrm>
            <a:off x="4500000" y="3849480"/>
            <a:ext cx="9157320" cy="281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  <a:ea typeface="Calibri"/>
              </a:rPr>
              <a:t>Slide 1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  <a:ea typeface="Calibri"/>
              </a:rPr>
              <a:t>Identificação com descritivo do Apresentador, Serviço e Responsáveis/Coordenadores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2100"/>
            </a:br>
            <a:endParaRPr lang="pt-BR" sz="21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10;p4"/>
          <p:cNvSpPr/>
          <p:nvPr/>
        </p:nvSpPr>
        <p:spPr>
          <a:xfrm>
            <a:off x="2626560" y="3811320"/>
            <a:ext cx="12493440" cy="123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  <a:ea typeface="Calibri"/>
              </a:rPr>
              <a:t>Slide 2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  <a:ea typeface="Calibri"/>
              </a:rPr>
              <a:t>História Clínica objetiva, incluindo os dados de maior relevância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pt-BR" sz="21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16;g37a2b48acf6_0_4"/>
          <p:cNvSpPr/>
          <p:nvPr/>
        </p:nvSpPr>
        <p:spPr>
          <a:xfrm>
            <a:off x="2002680" y="4252680"/>
            <a:ext cx="14197320" cy="13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  <a:ea typeface="Calibri"/>
              </a:rPr>
              <a:t>Slide 3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  <a:ea typeface="Calibri"/>
              </a:rPr>
              <a:t> Exames laboratoriais e outras informações subsidiárias relevantes. Por exemplo: endoscopia, antecedentes, imagens auxiliares como cavidade oral, lesões cutâneas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16;g37a2b48acf6_0_ 1"/>
          <p:cNvSpPr/>
          <p:nvPr/>
        </p:nvSpPr>
        <p:spPr>
          <a:xfrm>
            <a:off x="2362680" y="3060000"/>
            <a:ext cx="14197320" cy="379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  <a:ea typeface="Calibri"/>
              </a:rPr>
              <a:t>Slides 4, 5, 6 e 7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  <a:ea typeface="Calibri"/>
              </a:rPr>
              <a:t>Apresentação das imagens do caso - selecionar as imagens que permitam a discussão pelo debatedor, evitando excesso de slides e imagens sem nexo com o diagnóstico final ou do local anatômico de interesse. Este momento concentrará o interesse didático e deve conter imagens que permitam uma discussão razoável pelo debatedor. Quando há sequências de diferentes tipos de exame, o apresentador deve evitar o prolongamento da discussão, informando os próximos exames. O moderador estimulará a dinâmica da apresentação de maneira a não prejudicar os próximos apresentadores. Deseja-se que este momento não ultrapasse dez minutos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3;p5"/>
          <p:cNvSpPr/>
          <p:nvPr/>
        </p:nvSpPr>
        <p:spPr>
          <a:xfrm>
            <a:off x="3772800" y="3620160"/>
            <a:ext cx="10741680" cy="30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400" rIns="137160" bIns="684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</a:rPr>
              <a:t>Slide 8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</a:rPr>
              <a:t>Deve conter somente a palavra “CONCLUSÃO”. O apresentador poderá acrescentar um outro slide apenas com a palavra “DIAGNÓSTICO” para garantir a interrupção da discussão. Significa que o debatedor e a plateia devem concluir as suas impressões sem ultrapassar este ponto. O moderador ordenará o encerramento das opiniões, podendo resumir as impressões obtidas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8;p6"/>
          <p:cNvSpPr/>
          <p:nvPr/>
        </p:nvSpPr>
        <p:spPr>
          <a:xfrm>
            <a:off x="2781360" y="4381560"/>
            <a:ext cx="12724920" cy="20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400" rIns="137160" bIns="684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</a:rPr>
              <a:t>Slide 9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</a:rPr>
              <a:t>Contém apenas o diagnóstico final e como este foi obtido (exemplo: biópsia percutânea, cirurgia, resposta ao tratamento, etc.)</a:t>
            </a:r>
          </a:p>
          <a:p>
            <a:pPr defTabSz="914400">
              <a:lnSpc>
                <a:spcPct val="100000"/>
              </a:lnSpc>
            </a:pPr>
            <a:br>
              <a:rPr sz="2100"/>
            </a:br>
            <a:endParaRPr lang="pt-BR" sz="21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8;p 1"/>
          <p:cNvSpPr/>
          <p:nvPr/>
        </p:nvSpPr>
        <p:spPr>
          <a:xfrm>
            <a:off x="1828800" y="4305240"/>
            <a:ext cx="14630040" cy="283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400" rIns="137160" bIns="684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700" b="0" u="sng" strike="noStrike" spc="-1">
                <a:solidFill>
                  <a:srgbClr val="FFFFFF"/>
                </a:solidFill>
                <a:uFillTx/>
                <a:latin typeface="Arial"/>
              </a:rPr>
              <a:t>Slide 10</a:t>
            </a:r>
            <a:endParaRPr lang="pt-BR" sz="2700" b="0" strike="noStrike" spc="-1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t-BR" sz="2700" b="0" strike="noStrike" spc="-1">
                <a:solidFill>
                  <a:srgbClr val="FFFFFF"/>
                </a:solidFill>
                <a:latin typeface="Arial"/>
              </a:rPr>
              <a:t>Informações opcionais que possam reforçar a Conclusão, como fotos da peça e/ou dados da literatura e/ou dados que apoiam o resultado. O essencial do resultado do caso deve estar neste slide. Não deve ser feita uma revisão ou aula sobre o tema. Não é necessária a adição de referências bibliográficas. Se forem incluídas outras informações, devem estar neste slide</a:t>
            </a:r>
          </a:p>
          <a:p>
            <a:pPr defTabSz="914400">
              <a:lnSpc>
                <a:spcPct val="100000"/>
              </a:lnSpc>
            </a:pPr>
            <a:br>
              <a:rPr sz="2100"/>
            </a:br>
            <a:endParaRPr lang="pt-BR" sz="21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416</Words>
  <Application>Microsoft Office PowerPoint</Application>
  <PresentationFormat>Personalizar</PresentationFormat>
  <Paragraphs>23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11</vt:i4>
      </vt:variant>
    </vt:vector>
  </HeadingPairs>
  <TitlesOfParts>
    <vt:vector size="25" baseType="lpstr">
      <vt:lpstr>Aptos</vt:lpstr>
      <vt:lpstr>Aptos Black</vt:lpstr>
      <vt:lpstr>Aptos Display</vt:lpstr>
      <vt:lpstr>Aptos Light</vt:lpstr>
      <vt:lpstr>Arial</vt:lpstr>
      <vt:lpstr>Calibri</vt:lpstr>
      <vt:lpstr>Symbol</vt:lpstr>
      <vt:lpstr>Times New Roman</vt:lpstr>
      <vt:lpstr>Wingdings</vt:lpstr>
      <vt:lpstr>Personalizar design</vt:lpstr>
      <vt:lpstr>1_Personalizar design</vt:lpstr>
      <vt:lpstr>2_Personalizar design</vt:lpstr>
      <vt:lpstr>3_Personalizar design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Evento3</dc:creator>
  <dc:description/>
  <cp:lastModifiedBy>Giuliano Giovanetti</cp:lastModifiedBy>
  <cp:revision>5</cp:revision>
  <dcterms:created xsi:type="dcterms:W3CDTF">2006-08-16T00:00:00Z</dcterms:created>
  <dcterms:modified xsi:type="dcterms:W3CDTF">2026-06-16T17:01:48Z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Personalizar</vt:lpwstr>
  </property>
  <property fmtid="{D5CDD505-2E9C-101B-9397-08002B2CF9AE}" pid="4" name="Slides">
    <vt:i4>7</vt:i4>
  </property>
</Properties>
</file>